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1" r:id="rId9"/>
    <p:sldId id="263" r:id="rId10"/>
    <p:sldId id="264" r:id="rId11"/>
    <p:sldId id="266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14-Apr-20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14-Apr-20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blogs.nvidia.com/deep-learning-self-driving-car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604.07316v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604.07316v1" TargetMode="External"/><Relationship Id="rId2" Type="http://schemas.openxmlformats.org/officeDocument/2006/relationships/hyperlink" Target="https://devblogs.nvidia.com/deep-learning-self-driving-car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aokishibuya/car-behavioral-cloning" TargetMode="External"/><Relationship Id="rId5" Type="http://schemas.openxmlformats.org/officeDocument/2006/relationships/hyperlink" Target="https://github.com/udacity/self-driving-car-sim" TargetMode="External"/><Relationship Id="rId4" Type="http://schemas.openxmlformats.org/officeDocument/2006/relationships/hyperlink" Target="https://github.com/udacity/CarND-Behavioral-Cloning-P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Introduction to Self Driving Cars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Bhavesh Laddagiri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0CD7E-5E90-4D15-952A-72EEB4D95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a Self Driving Car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908C8-CD9C-4B77-AB57-741FB1767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Techniques used in building a self driving car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Lane Detection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Object Detection (Traffic Signs, People,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Behavioral Cloning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Kalman Filters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Localization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Planning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Reinforcement Learning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Lidar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And many more…</a:t>
            </a:r>
          </a:p>
        </p:txBody>
      </p:sp>
    </p:spTree>
    <p:extLst>
      <p:ext uri="{BB962C8B-B14F-4D97-AF65-F5344CB8AC3E}">
        <p14:creationId xmlns:p14="http://schemas.microsoft.com/office/powerpoint/2010/main" val="234891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F1EA9-2369-40C5-A22E-2427C4116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Behavioral cloning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09001-F416-44CE-9E1A-83F949BBA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Behavioral Cloning is a supervised learning technique for End to End Self Driving Cars.</a:t>
            </a:r>
          </a:p>
        </p:txBody>
      </p:sp>
      <p:pic>
        <p:nvPicPr>
          <p:cNvPr id="1026" name="Picture 2" descr="Figure 2: Training the neural network.">
            <a:extLst>
              <a:ext uri="{FF2B5EF4-FFF2-40B4-BE49-F238E27FC236}">
                <a16:creationId xmlns:a16="http://schemas.microsoft.com/office/drawing/2014/main" id="{0ABC786D-0D9A-4EF9-BD50-B3D1653C03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6560" y="3088225"/>
            <a:ext cx="4872645" cy="227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gure 3: The trained network is used to generate steering commands from a single front-facing center camera.">
            <a:extLst>
              <a:ext uri="{FF2B5EF4-FFF2-40B4-BE49-F238E27FC236}">
                <a16:creationId xmlns:a16="http://schemas.microsoft.com/office/drawing/2014/main" id="{3C60E237-E591-4294-A365-8974D4C92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960" y="3434760"/>
            <a:ext cx="5613981" cy="1187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47A3E9-A424-4076-ACD3-AF265232AB50}"/>
              </a:ext>
            </a:extLst>
          </p:cNvPr>
          <p:cNvSpPr txBox="1"/>
          <p:nvPr/>
        </p:nvSpPr>
        <p:spPr>
          <a:xfrm>
            <a:off x="2768367" y="5561732"/>
            <a:ext cx="9067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Training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810F00-F03E-41B5-BFC4-80F0CEF7F759}"/>
              </a:ext>
            </a:extLst>
          </p:cNvPr>
          <p:cNvSpPr txBox="1"/>
          <p:nvPr/>
        </p:nvSpPr>
        <p:spPr>
          <a:xfrm>
            <a:off x="8372641" y="4823501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CFDF26-B63A-41CE-890B-6D1A7B546A66}"/>
              </a:ext>
            </a:extLst>
          </p:cNvPr>
          <p:cNvSpPr txBox="1"/>
          <p:nvPr/>
        </p:nvSpPr>
        <p:spPr>
          <a:xfrm>
            <a:off x="1024128" y="6272784"/>
            <a:ext cx="725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Credits: </a:t>
            </a:r>
            <a:r>
              <a:rPr lang="en-US" dirty="0">
                <a:hlinkClick r:id="rId4"/>
              </a:rPr>
              <a:t>https://devblogs.nvidia.com/deep-learning-self-driving-cars/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119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92E77-1254-44F8-8ACC-54F842BE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3CE36-7209-422D-A635-B009934AB3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9720073" cy="4249024"/>
          </a:xfrm>
        </p:spPr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Getting the Driving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Load the Data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Preprocessing and Augmentations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Randomly choosing between center | left | right and adjusting the steering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Flipping the image horizontally and taking the negative of steering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Adjusting the brightness to lighter or darker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Preprocessing the augmented images by cropping and resizing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Batch Generator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Building the Model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Training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Autonomous Driving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58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14835-C81F-4625-BE9C-7C71FF320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the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A15033-5071-43D6-B4BD-BA5667C7C4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22" y="2084832"/>
            <a:ext cx="5344478" cy="4022725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3E6226-950F-439C-9C1C-6F91C66A17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697" t="15811" r="61606" b="13486"/>
          <a:stretch/>
        </p:blipFill>
        <p:spPr>
          <a:xfrm>
            <a:off x="6096000" y="2084832"/>
            <a:ext cx="5400751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26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E485B-CF69-495D-915E-4F0B8E457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the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59EB8B-6442-4395-AFA7-51ED9F679554}"/>
              </a:ext>
            </a:extLst>
          </p:cNvPr>
          <p:cNvSpPr txBox="1"/>
          <p:nvPr/>
        </p:nvSpPr>
        <p:spPr>
          <a:xfrm>
            <a:off x="1845727" y="2374790"/>
            <a:ext cx="79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0EC4A9-A6AB-41CC-9B76-0AEF98C801B0}"/>
              </a:ext>
            </a:extLst>
          </p:cNvPr>
          <p:cNvSpPr txBox="1"/>
          <p:nvPr/>
        </p:nvSpPr>
        <p:spPr>
          <a:xfrm>
            <a:off x="4624039" y="2374789"/>
            <a:ext cx="527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0F3BBE-5161-4B68-BEB2-4412B5C8F58A}"/>
              </a:ext>
            </a:extLst>
          </p:cNvPr>
          <p:cNvSpPr txBox="1"/>
          <p:nvPr/>
        </p:nvSpPr>
        <p:spPr>
          <a:xfrm>
            <a:off x="7189194" y="2374790"/>
            <a:ext cx="64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A51FC5-949D-44D7-BC37-E98EAFF41575}"/>
              </a:ext>
            </a:extLst>
          </p:cNvPr>
          <p:cNvSpPr txBox="1"/>
          <p:nvPr/>
        </p:nvSpPr>
        <p:spPr>
          <a:xfrm>
            <a:off x="9369607" y="2374790"/>
            <a:ext cx="1547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Steering Angle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4E7A13-35B5-40CA-A963-4F1774A02614}"/>
              </a:ext>
            </a:extLst>
          </p:cNvPr>
          <p:cNvSpPr/>
          <p:nvPr/>
        </p:nvSpPr>
        <p:spPr>
          <a:xfrm>
            <a:off x="8923911" y="2819348"/>
            <a:ext cx="2438611" cy="121930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-0.586872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C188798-2B71-4DFE-8E49-4146819FD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6" y="2819348"/>
            <a:ext cx="2438611" cy="12193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EC3C52B-F4EF-42BF-A0AF-C311F3C25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589" y="2819347"/>
            <a:ext cx="2438611" cy="121930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20507C0-E420-430B-935C-D3C528ED58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264" y="2819347"/>
            <a:ext cx="2438611" cy="12193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EB20250-8AAD-4F77-A7C9-54B04E99FB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139" t="44190" r="52247" b="32220"/>
          <a:stretch/>
        </p:blipFill>
        <p:spPr>
          <a:xfrm>
            <a:off x="1024125" y="4488109"/>
            <a:ext cx="10338397" cy="2114027"/>
          </a:xfrm>
          <a:prstGeom prst="rect">
            <a:avLst/>
          </a:prstGeom>
        </p:spPr>
      </p:pic>
      <p:cxnSp>
        <p:nvCxnSpPr>
          <p:cNvPr id="24" name="Connector: Curved 23">
            <a:extLst>
              <a:ext uri="{FF2B5EF4-FFF2-40B4-BE49-F238E27FC236}">
                <a16:creationId xmlns:a16="http://schemas.microsoft.com/office/drawing/2014/main" id="{2255A7E5-1633-4098-8E4D-730B715FFCF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260009" y="4106980"/>
            <a:ext cx="449456" cy="31280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8755C66D-DE7E-470B-B0CC-9E4AF2E0E8A5}"/>
              </a:ext>
            </a:extLst>
          </p:cNvPr>
          <p:cNvCxnSpPr>
            <a:cxnSpLocks/>
          </p:cNvCxnSpPr>
          <p:nvPr/>
        </p:nvCxnSpPr>
        <p:spPr>
          <a:xfrm rot="16200000" flipH="1">
            <a:off x="4832389" y="4094156"/>
            <a:ext cx="449456" cy="338448"/>
          </a:xfrm>
          <a:prstGeom prst="curvedConnector3">
            <a:avLst>
              <a:gd name="adj1" fmla="val 481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FFF51F4F-9C99-4600-A7B8-826D529D03BC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92809" y="4094156"/>
            <a:ext cx="449456" cy="338448"/>
          </a:xfrm>
          <a:prstGeom prst="curvedConnector3">
            <a:avLst>
              <a:gd name="adj1" fmla="val 4813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69453D4D-D2E1-4816-9856-CB3A7A915E5A}"/>
              </a:ext>
            </a:extLst>
          </p:cNvPr>
          <p:cNvCxnSpPr>
            <a:cxnSpLocks/>
          </p:cNvCxnSpPr>
          <p:nvPr/>
        </p:nvCxnSpPr>
        <p:spPr>
          <a:xfrm rot="5400000">
            <a:off x="9720882" y="4065774"/>
            <a:ext cx="474626" cy="37004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6125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93329-990B-4AFC-91F2-932D5493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Augmentation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18E0F-EC25-4B8C-A002-FEAF308CC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sz="1800" dirty="0"/>
              <a:t>Randomly choosing between, center | left | right</a:t>
            </a:r>
          </a:p>
          <a:p>
            <a:pPr marL="459486" lvl="1" indent="-285750"/>
            <a:r>
              <a:rPr lang="en-US" sz="1400" dirty="0"/>
              <a:t>If left is chosen we add an offset to the steering angle ( + 0.3 )</a:t>
            </a:r>
          </a:p>
          <a:p>
            <a:pPr marL="459486" lvl="1" indent="-285750"/>
            <a:r>
              <a:rPr lang="en-US" sz="1400" dirty="0"/>
              <a:t>If right is chosen we subtract the offset from the steering angle ( - 0.3 )</a:t>
            </a:r>
          </a:p>
          <a:p>
            <a:r>
              <a:rPr lang="en-US" sz="1800" dirty="0"/>
              <a:t>Randomly Flipping the Images horizontally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Randomly changing brightness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Preprocessing the image</a:t>
            </a:r>
          </a:p>
          <a:p>
            <a:pPr lvl="1"/>
            <a:r>
              <a:rPr lang="en-US" sz="1400" dirty="0"/>
              <a:t>Cropping the sky and the front of the car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563668-2840-4BBB-B645-F891D2E8B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665814"/>
            <a:ext cx="2438609" cy="12193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1F420D-0498-4537-B6A1-0A1952718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3102100" y="4056162"/>
            <a:ext cx="2438609" cy="12193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EEEF39-0229-49FC-A107-5A73C121C44E}"/>
              </a:ext>
            </a:extLst>
          </p:cNvPr>
          <p:cNvSpPr txBox="1"/>
          <p:nvPr/>
        </p:nvSpPr>
        <p:spPr>
          <a:xfrm>
            <a:off x="1395595" y="5276306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-0.58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94889C-C827-46AF-89A2-B538AD81099B}"/>
              </a:ext>
            </a:extLst>
          </p:cNvPr>
          <p:cNvSpPr txBox="1"/>
          <p:nvPr/>
        </p:nvSpPr>
        <p:spPr>
          <a:xfrm>
            <a:off x="3517337" y="5302755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-(-0.58) = 0.58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BDC1921-DB2D-46D0-BDBF-089B5BA70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9870" y="2599024"/>
            <a:ext cx="2438611" cy="12193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CD8F00-9668-424D-9CB7-E83A3F0C9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665" y="2599024"/>
            <a:ext cx="2438611" cy="12193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49EC025-A124-41E9-8D93-C5157D190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99" y="4056162"/>
            <a:ext cx="2438611" cy="12193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5DFD643-BDF0-4451-A8DA-180523EE3E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5399" y="5083793"/>
            <a:ext cx="1958510" cy="647756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6A69F2B-1948-47A8-AD5D-0D127253BD01}"/>
              </a:ext>
            </a:extLst>
          </p:cNvPr>
          <p:cNvCxnSpPr>
            <a:cxnSpLocks/>
          </p:cNvCxnSpPr>
          <p:nvPr/>
        </p:nvCxnSpPr>
        <p:spPr>
          <a:xfrm>
            <a:off x="5771626" y="2286000"/>
            <a:ext cx="0" cy="36869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7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8AADA-EDF7-4EE0-BF08-ABEDD57E3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6D214-21C1-4677-973E-705FD6332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7" y="2025941"/>
            <a:ext cx="9720073" cy="4023360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Normalized Input (1/255)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Convolution Layers (Activation of ELU (Exponential Linear Unit))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24 filters, 5x5 kernel size and stride of 2x2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36 filters, 5x5 kernel size and stride of 2x2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48 filters, 5x5 kernel size and stride of 2x2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64 filters, 3x3 kernel size and stride of 1x1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64 filters, 3x3 kernel size and stride of 1x1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Flatten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Fully Connected Layers (Activation of ELU (Exponential Linear Unit))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100 neurons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50 neurons</a:t>
            </a:r>
          </a:p>
          <a:p>
            <a:pPr marL="630936" lvl="1" indent="-457200">
              <a:buFont typeface="+mj-lt"/>
              <a:buAutoNum type="arabicPeriod"/>
            </a:pPr>
            <a:r>
              <a:rPr lang="en-US" dirty="0"/>
              <a:t>10 neurons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1 output neuron</a:t>
            </a:r>
          </a:p>
          <a:p>
            <a:pPr marL="630936" lvl="1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3083D8-0D66-42B4-AA80-748C08D2F5D0}"/>
              </a:ext>
            </a:extLst>
          </p:cNvPr>
          <p:cNvSpPr txBox="1"/>
          <p:nvPr/>
        </p:nvSpPr>
        <p:spPr>
          <a:xfrm>
            <a:off x="125836" y="6325862"/>
            <a:ext cx="479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Ref: Nvidia </a:t>
            </a:r>
            <a:r>
              <a:rPr lang="en-US" dirty="0">
                <a:hlinkClick r:id="rId2"/>
              </a:rPr>
              <a:t>https://arxiv.org/abs/1604.07316v1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176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64307-874E-4C31-BA58-70A02EB97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4BA311-26C5-4AC6-A591-0779AFC7B24D}"/>
              </a:ext>
            </a:extLst>
          </p:cNvPr>
          <p:cNvSpPr txBox="1"/>
          <p:nvPr/>
        </p:nvSpPr>
        <p:spPr>
          <a:xfrm>
            <a:off x="160062" y="5130036"/>
            <a:ext cx="513685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References:</a:t>
            </a:r>
          </a:p>
          <a:p>
            <a:r>
              <a:rPr lang="en-US" sz="1600" dirty="0">
                <a:hlinkClick r:id="rId2"/>
              </a:rPr>
              <a:t>https://devblogs.nvidia.com/deep-learning-self-driving-cars</a:t>
            </a:r>
            <a:endParaRPr lang="en-US" sz="1600" dirty="0"/>
          </a:p>
          <a:p>
            <a:r>
              <a:rPr lang="en-US" sz="1600" dirty="0">
                <a:hlinkClick r:id="rId3"/>
              </a:rPr>
              <a:t>https://arxiv.org/abs/1604.07316v1</a:t>
            </a:r>
            <a:endParaRPr lang="en-US" sz="1600" dirty="0"/>
          </a:p>
          <a:p>
            <a:r>
              <a:rPr lang="en-US" sz="1600" dirty="0">
                <a:hlinkClick r:id="rId4"/>
              </a:rPr>
              <a:t>https://github.com/udacity/CarND-Behavioral-Cloning-P3</a:t>
            </a:r>
            <a:endParaRPr lang="en-US" sz="1600" dirty="0"/>
          </a:p>
          <a:p>
            <a:r>
              <a:rPr lang="en-US" sz="1600" dirty="0">
                <a:hlinkClick r:id="rId5"/>
              </a:rPr>
              <a:t>https://github.com/udacity/self-driving-car-sim</a:t>
            </a:r>
            <a:endParaRPr lang="en-US" sz="1600" dirty="0"/>
          </a:p>
          <a:p>
            <a:r>
              <a:rPr lang="en-US" sz="1600" dirty="0">
                <a:hlinkClick r:id="rId6"/>
              </a:rPr>
              <a:t>https://github.com/naokishibuya/car-behavioral-cloning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3832616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0</TotalTime>
  <Words>373</Words>
  <Application>Microsoft Office PowerPoint</Application>
  <PresentationFormat>Widescreen</PresentationFormat>
  <Paragraphs>78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Tw Cen MT</vt:lpstr>
      <vt:lpstr>Tw Cen MT Condensed</vt:lpstr>
      <vt:lpstr>Wingdings 3</vt:lpstr>
      <vt:lpstr>Integral</vt:lpstr>
      <vt:lpstr>Introduction to Self Driving Cars</vt:lpstr>
      <vt:lpstr>How Does a Self Driving Car Work</vt:lpstr>
      <vt:lpstr>Behavioral cloning</vt:lpstr>
      <vt:lpstr>Contents</vt:lpstr>
      <vt:lpstr>Getting the Data</vt:lpstr>
      <vt:lpstr>Loading the Data</vt:lpstr>
      <vt:lpstr>Data Augmentation and Preprocessing</vt:lpstr>
      <vt:lpstr>Building the Model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2020-04-14T07:41:11Z</dcterms:created>
  <dcterms:modified xsi:type="dcterms:W3CDTF">2020-04-14T12:33:15Z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